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radise Now" initials="PN" lastIdx="3" clrIdx="0">
    <p:extLst>
      <p:ext uri="{19B8F6BF-5375-455C-9EA6-DF929625EA0E}">
        <p15:presenceInfo xmlns:p15="http://schemas.microsoft.com/office/powerpoint/2012/main" userId="Paradise Now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92" autoAdjust="0"/>
  </p:normalViewPr>
  <p:slideViewPr>
    <p:cSldViewPr snapToGrid="0">
      <p:cViewPr varScale="1">
        <p:scale>
          <a:sx n="82" d="100"/>
          <a:sy n="82" d="100"/>
        </p:scale>
        <p:origin x="67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Tabelle1!$E$1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Tabelle1!$A$2:$A$7</c:f>
              <c:strCache>
                <c:ptCount val="6"/>
                <c:pt idx="0">
                  <c:v>Betriebskosten</c:v>
                </c:pt>
                <c:pt idx="1">
                  <c:v>Modernisierung u. Instandhaltung</c:v>
                </c:pt>
                <c:pt idx="2">
                  <c:v>Personalkosten</c:v>
                </c:pt>
                <c:pt idx="3">
                  <c:v>Stiftungszweck</c:v>
                </c:pt>
                <c:pt idx="4">
                  <c:v>VW+Sonstiges</c:v>
                </c:pt>
                <c:pt idx="5">
                  <c:v>Geno Anteil</c:v>
                </c:pt>
              </c:strCache>
            </c:strRef>
          </c:cat>
          <c:val>
            <c:numRef>
              <c:f>Tabelle1!$E$2:$E$7</c:f>
              <c:numCache>
                <c:formatCode>General</c:formatCode>
                <c:ptCount val="6"/>
                <c:pt idx="0">
                  <c:v>28724</c:v>
                </c:pt>
                <c:pt idx="1">
                  <c:v>34243</c:v>
                </c:pt>
                <c:pt idx="2">
                  <c:v>24475</c:v>
                </c:pt>
                <c:pt idx="3">
                  <c:v>27900</c:v>
                </c:pt>
                <c:pt idx="4">
                  <c:v>20358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DB-4276-9702-C9F989EFDF95}"/>
            </c:ext>
          </c:extLst>
        </c:ser>
        <c:ser>
          <c:idx val="1"/>
          <c:order val="1"/>
          <c:tx>
            <c:strRef>
              <c:f>Tabelle1!$F$1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Tabelle1!$A$2:$A$7</c:f>
              <c:strCache>
                <c:ptCount val="6"/>
                <c:pt idx="0">
                  <c:v>Betriebskosten</c:v>
                </c:pt>
                <c:pt idx="1">
                  <c:v>Modernisierung u. Instandhaltung</c:v>
                </c:pt>
                <c:pt idx="2">
                  <c:v>Personalkosten</c:v>
                </c:pt>
                <c:pt idx="3">
                  <c:v>Stiftungszweck</c:v>
                </c:pt>
                <c:pt idx="4">
                  <c:v>VW+Sonstiges</c:v>
                </c:pt>
                <c:pt idx="5">
                  <c:v>Geno Anteil</c:v>
                </c:pt>
              </c:strCache>
            </c:strRef>
          </c:cat>
          <c:val>
            <c:numRef>
              <c:f>Tabelle1!$F$2:$F$7</c:f>
              <c:numCache>
                <c:formatCode>General</c:formatCode>
                <c:ptCount val="6"/>
                <c:pt idx="0">
                  <c:v>40775</c:v>
                </c:pt>
                <c:pt idx="1">
                  <c:v>135682</c:v>
                </c:pt>
                <c:pt idx="2">
                  <c:v>24691</c:v>
                </c:pt>
                <c:pt idx="3">
                  <c:v>39230</c:v>
                </c:pt>
                <c:pt idx="4">
                  <c:v>33470</c:v>
                </c:pt>
                <c:pt idx="5">
                  <c:v>18500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DB-4276-9702-C9F989EFDF95}"/>
            </c:ext>
          </c:extLst>
        </c:ser>
        <c:ser>
          <c:idx val="2"/>
          <c:order val="2"/>
          <c:tx>
            <c:strRef>
              <c:f>Tabelle1!$G$1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Tabelle1!$A$2:$A$7</c:f>
              <c:strCache>
                <c:ptCount val="6"/>
                <c:pt idx="0">
                  <c:v>Betriebskosten</c:v>
                </c:pt>
                <c:pt idx="1">
                  <c:v>Modernisierung u. Instandhaltung</c:v>
                </c:pt>
                <c:pt idx="2">
                  <c:v>Personalkosten</c:v>
                </c:pt>
                <c:pt idx="3">
                  <c:v>Stiftungszweck</c:v>
                </c:pt>
                <c:pt idx="4">
                  <c:v>VW+Sonstiges</c:v>
                </c:pt>
                <c:pt idx="5">
                  <c:v>Geno Anteil</c:v>
                </c:pt>
              </c:strCache>
            </c:strRef>
          </c:cat>
          <c:val>
            <c:numRef>
              <c:f>Tabelle1!$G$2:$G$7</c:f>
              <c:numCache>
                <c:formatCode>General</c:formatCode>
                <c:ptCount val="6"/>
                <c:pt idx="0">
                  <c:v>38380</c:v>
                </c:pt>
                <c:pt idx="1">
                  <c:v>152444</c:v>
                </c:pt>
                <c:pt idx="2">
                  <c:v>26278</c:v>
                </c:pt>
                <c:pt idx="3">
                  <c:v>33070</c:v>
                </c:pt>
                <c:pt idx="4">
                  <c:v>17049</c:v>
                </c:pt>
                <c:pt idx="5">
                  <c:v>3000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DB-4276-9702-C9F989EFDF95}"/>
            </c:ext>
          </c:extLst>
        </c:ser>
        <c:ser>
          <c:idx val="3"/>
          <c:order val="3"/>
          <c:tx>
            <c:strRef>
              <c:f>Tabelle1!$H$1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Tabelle1!$A$2:$A$7</c:f>
              <c:strCache>
                <c:ptCount val="6"/>
                <c:pt idx="0">
                  <c:v>Betriebskosten</c:v>
                </c:pt>
                <c:pt idx="1">
                  <c:v>Modernisierung u. Instandhaltung</c:v>
                </c:pt>
                <c:pt idx="2">
                  <c:v>Personalkosten</c:v>
                </c:pt>
                <c:pt idx="3">
                  <c:v>Stiftungszweck</c:v>
                </c:pt>
                <c:pt idx="4">
                  <c:v>VW+Sonstiges</c:v>
                </c:pt>
                <c:pt idx="5">
                  <c:v>Geno Anteil</c:v>
                </c:pt>
              </c:strCache>
            </c:strRef>
          </c:cat>
          <c:val>
            <c:numRef>
              <c:f>Tabelle1!$H$2:$H$7</c:f>
              <c:numCache>
                <c:formatCode>General</c:formatCode>
                <c:ptCount val="6"/>
                <c:pt idx="0">
                  <c:v>38903</c:v>
                </c:pt>
                <c:pt idx="1">
                  <c:v>34997</c:v>
                </c:pt>
                <c:pt idx="2">
                  <c:v>30501</c:v>
                </c:pt>
                <c:pt idx="3">
                  <c:v>17200</c:v>
                </c:pt>
                <c:pt idx="4">
                  <c:v>16435</c:v>
                </c:pt>
                <c:pt idx="5">
                  <c:v>1200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90-4397-B37B-FCD53093AB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5660888"/>
        <c:axId val="615664496"/>
      </c:barChart>
      <c:catAx>
        <c:axId val="615660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15664496"/>
        <c:crosses val="autoZero"/>
        <c:auto val="0"/>
        <c:lblAlgn val="ctr"/>
        <c:lblOffset val="100"/>
        <c:noMultiLvlLbl val="0"/>
      </c:catAx>
      <c:valAx>
        <c:axId val="615664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15660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1867558674730876"/>
          <c:y val="0.92276122884501277"/>
          <c:w val="0.22665839324432271"/>
          <c:h val="5.97269161807241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Tabelle1!$E$1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3"/>
                <c:pt idx="0">
                  <c:v>Mieten</c:v>
                </c:pt>
                <c:pt idx="1">
                  <c:v>Erträge aus Verkauf von Stiftungshäusern</c:v>
                </c:pt>
                <c:pt idx="2">
                  <c:v>Sonstiges</c:v>
                </c:pt>
              </c:strCache>
            </c:strRef>
          </c:cat>
          <c:val>
            <c:numRef>
              <c:f>Tabelle1!$E$2:$E$5</c:f>
              <c:numCache>
                <c:formatCode>General</c:formatCode>
                <c:ptCount val="4"/>
                <c:pt idx="0" formatCode="#,##0">
                  <c:v>180000</c:v>
                </c:pt>
                <c:pt idx="2">
                  <c:v>1820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C4-46B1-8DE8-E31D44843F30}"/>
            </c:ext>
          </c:extLst>
        </c:ser>
        <c:ser>
          <c:idx val="1"/>
          <c:order val="1"/>
          <c:tx>
            <c:strRef>
              <c:f>Tabelle1!$F$1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3"/>
                <c:pt idx="0">
                  <c:v>Mieten</c:v>
                </c:pt>
                <c:pt idx="1">
                  <c:v>Erträge aus Verkauf von Stiftungshäusern</c:v>
                </c:pt>
                <c:pt idx="2">
                  <c:v>Sonstiges</c:v>
                </c:pt>
              </c:strCache>
            </c:strRef>
          </c:cat>
          <c:val>
            <c:numRef>
              <c:f>Tabelle1!$F$2:$F$5</c:f>
              <c:numCache>
                <c:formatCode>General</c:formatCode>
                <c:ptCount val="4"/>
                <c:pt idx="0" formatCode="#,##0">
                  <c:v>196000</c:v>
                </c:pt>
                <c:pt idx="1">
                  <c:v>261000</c:v>
                </c:pt>
                <c:pt idx="2">
                  <c:v>2640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C4-46B1-8DE8-E31D44843F30}"/>
            </c:ext>
          </c:extLst>
        </c:ser>
        <c:ser>
          <c:idx val="2"/>
          <c:order val="2"/>
          <c:tx>
            <c:strRef>
              <c:f>Tabelle1!$G$1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3"/>
                <c:pt idx="0">
                  <c:v>Mieten</c:v>
                </c:pt>
                <c:pt idx="1">
                  <c:v>Erträge aus Verkauf von Stiftungshäusern</c:v>
                </c:pt>
                <c:pt idx="2">
                  <c:v>Sonstiges</c:v>
                </c:pt>
              </c:strCache>
            </c:strRef>
          </c:cat>
          <c:val>
            <c:numRef>
              <c:f>Tabelle1!$G$2:$G$5</c:f>
              <c:numCache>
                <c:formatCode>General</c:formatCode>
                <c:ptCount val="4"/>
                <c:pt idx="0">
                  <c:v>218700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0C4-46B1-8DE8-E31D44843F30}"/>
            </c:ext>
          </c:extLst>
        </c:ser>
        <c:ser>
          <c:idx val="3"/>
          <c:order val="3"/>
          <c:tx>
            <c:strRef>
              <c:f>Tabelle1!$H$1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Tabelle1!$A$2:$A$5</c:f>
              <c:strCache>
                <c:ptCount val="3"/>
                <c:pt idx="0">
                  <c:v>Mieten</c:v>
                </c:pt>
                <c:pt idx="1">
                  <c:v>Erträge aus Verkauf von Stiftungshäusern</c:v>
                </c:pt>
                <c:pt idx="2">
                  <c:v>Sonstiges</c:v>
                </c:pt>
              </c:strCache>
            </c:strRef>
          </c:cat>
          <c:val>
            <c:numRef>
              <c:f>Tabelle1!$H$2:$H$5</c:f>
              <c:numCache>
                <c:formatCode>General</c:formatCode>
                <c:ptCount val="4"/>
                <c:pt idx="0">
                  <c:v>225325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B3-4E17-915A-8D283BA44D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5651048"/>
        <c:axId val="615651376"/>
      </c:barChart>
      <c:catAx>
        <c:axId val="615651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15651376"/>
        <c:crosses val="autoZero"/>
        <c:auto val="1"/>
        <c:lblAlgn val="ctr"/>
        <c:lblOffset val="100"/>
        <c:noMultiLvlLbl val="0"/>
      </c:catAx>
      <c:valAx>
        <c:axId val="615651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15651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1867558674730876"/>
          <c:y val="0.94591626064461709"/>
          <c:w val="0.21686494351249572"/>
          <c:h val="5.40837393553827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794229525657122E-2"/>
          <c:y val="0.1285225372057974"/>
          <c:w val="0.92150528738255544"/>
          <c:h val="0.78769265913151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Datenreihe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Tabelle1!$A$5:$A$11</c:f>
              <c:numCache>
                <c:formatCode>General</c:formatCode>
                <c:ptCount val="7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</c:numCache>
            </c:numRef>
          </c:cat>
          <c:val>
            <c:numRef>
              <c:f>Tabelle1!$B$5:$B$11</c:f>
              <c:numCache>
                <c:formatCode>General</c:formatCode>
                <c:ptCount val="7"/>
                <c:pt idx="0">
                  <c:v>144000</c:v>
                </c:pt>
                <c:pt idx="1">
                  <c:v>153000</c:v>
                </c:pt>
                <c:pt idx="2">
                  <c:v>163000</c:v>
                </c:pt>
                <c:pt idx="3">
                  <c:v>180000</c:v>
                </c:pt>
                <c:pt idx="4">
                  <c:v>196000</c:v>
                </c:pt>
                <c:pt idx="5">
                  <c:v>218700</c:v>
                </c:pt>
                <c:pt idx="6">
                  <c:v>225325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49-44B5-9459-36BCD7529CB6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Datenreihe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Tabelle1!$A$5:$A$11</c:f>
              <c:numCache>
                <c:formatCode>General</c:formatCode>
                <c:ptCount val="7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</c:numCache>
            </c:numRef>
          </c:cat>
          <c:val>
            <c:numRef>
              <c:f>Tabelle1!$C$5:$C$11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1-0C49-44B5-9459-36BCD7529CB6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Datenreihe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Tabelle1!$A$5:$A$11</c:f>
              <c:numCache>
                <c:formatCode>General</c:formatCode>
                <c:ptCount val="7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</c:numCache>
            </c:numRef>
          </c:cat>
          <c:val>
            <c:numRef>
              <c:f>Tabelle1!$D$5:$D$11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2-0C49-44B5-9459-36BCD7529C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5667448"/>
        <c:axId val="615672040"/>
      </c:barChart>
      <c:catAx>
        <c:axId val="615667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15672040"/>
        <c:crosses val="autoZero"/>
        <c:auto val="1"/>
        <c:lblAlgn val="ctr"/>
        <c:lblOffset val="100"/>
        <c:noMultiLvlLbl val="0"/>
      </c:catAx>
      <c:valAx>
        <c:axId val="615672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156674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Verkauf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B913-4FE0-8395-98753CCFA58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B913-4FE0-8395-98753CCFA58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B913-4FE0-8395-98753CCFA58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B913-4FE0-8395-98753CCFA58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B913-4FE0-8395-98753CCFA58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2CC2-430D-AEB8-CE3A499612F2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Tabelle1!$A$2:$A$7</c:f>
              <c:strCache>
                <c:ptCount val="6"/>
                <c:pt idx="0">
                  <c:v>Instandhaltung u. Modernisierung</c:v>
                </c:pt>
                <c:pt idx="1">
                  <c:v>Betriebskosten</c:v>
                </c:pt>
                <c:pt idx="2">
                  <c:v>Stiftungszweck</c:v>
                </c:pt>
                <c:pt idx="3">
                  <c:v>Verwaltungskosten  + Sonstiges</c:v>
                </c:pt>
                <c:pt idx="4">
                  <c:v>Personalkosten</c:v>
                </c:pt>
                <c:pt idx="5">
                  <c:v>Geno Anteil</c:v>
                </c:pt>
              </c:strCache>
            </c:strRef>
          </c:cat>
          <c:val>
            <c:numRef>
              <c:f>Tabelle1!$B$2:$B$7</c:f>
              <c:numCache>
                <c:formatCode>#,##0</c:formatCode>
                <c:ptCount val="6"/>
                <c:pt idx="0">
                  <c:v>34997</c:v>
                </c:pt>
                <c:pt idx="1">
                  <c:v>38903</c:v>
                </c:pt>
                <c:pt idx="2">
                  <c:v>17200</c:v>
                </c:pt>
                <c:pt idx="3">
                  <c:v>15435</c:v>
                </c:pt>
                <c:pt idx="4">
                  <c:v>30501</c:v>
                </c:pt>
                <c:pt idx="5" formatCode="General">
                  <c:v>1200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48-44F4-A43D-948F6245D7F5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10-22T16:44:13.628" idx="3">
    <p:pos x="7152" y="115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1" cy="502676"/>
          </a:xfrm>
          <a:prstGeom prst="rect">
            <a:avLst/>
          </a:prstGeom>
        </p:spPr>
        <p:txBody>
          <a:bodyPr vert="horz" lIns="96594" tIns="48297" rIns="96594" bIns="48297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594" tIns="48297" rIns="96594" bIns="48297" rtlCol="0"/>
          <a:lstStyle>
            <a:lvl1pPr algn="r">
              <a:defRPr sz="1300"/>
            </a:lvl1pPr>
          </a:lstStyle>
          <a:p>
            <a:fld id="{029FC9E3-1688-488C-981E-9D9232983005}" type="datetimeFigureOut">
              <a:rPr lang="de-DE" smtClean="0"/>
              <a:t>28.11.2023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94" tIns="48297" rIns="96594" bIns="48297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594" tIns="48297" rIns="96594" bIns="48297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516040"/>
            <a:ext cx="2984871" cy="502674"/>
          </a:xfrm>
          <a:prstGeom prst="rect">
            <a:avLst/>
          </a:prstGeom>
        </p:spPr>
        <p:txBody>
          <a:bodyPr vert="horz" lIns="96594" tIns="48297" rIns="96594" bIns="48297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901698" y="9516040"/>
            <a:ext cx="2984871" cy="502674"/>
          </a:xfrm>
          <a:prstGeom prst="rect">
            <a:avLst/>
          </a:prstGeom>
        </p:spPr>
        <p:txBody>
          <a:bodyPr vert="horz" lIns="96594" tIns="48297" rIns="96594" bIns="48297" rtlCol="0" anchor="b"/>
          <a:lstStyle>
            <a:lvl1pPr algn="r">
              <a:defRPr sz="1300"/>
            </a:lvl1pPr>
          </a:lstStyle>
          <a:p>
            <a:fld id="{6CB863DD-682B-4512-856D-4B0A708D5B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3141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863DD-682B-4512-856D-4B0A708D5BC0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92404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863DD-682B-4512-856D-4B0A708D5BC0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6761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863DD-682B-4512-856D-4B0A708D5BC0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4459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ECC3-7B29-432E-8C59-B31B0ECA8624}" type="datetimeFigureOut">
              <a:rPr lang="de-DE" smtClean="0"/>
              <a:t>28.11.2023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F3522-D6B1-45EF-9B50-2D081F1485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2612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ECC3-7B29-432E-8C59-B31B0ECA8624}" type="datetimeFigureOut">
              <a:rPr lang="de-DE" smtClean="0"/>
              <a:t>28.11.2023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F3522-D6B1-45EF-9B50-2D081F1485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3051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ECC3-7B29-432E-8C59-B31B0ECA8624}" type="datetimeFigureOut">
              <a:rPr lang="de-DE" smtClean="0"/>
              <a:t>28.11.2023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F3522-D6B1-45EF-9B50-2D081F1485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7363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ECC3-7B29-432E-8C59-B31B0ECA8624}" type="datetimeFigureOut">
              <a:rPr lang="de-DE" smtClean="0"/>
              <a:t>28.11.2023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F3522-D6B1-45EF-9B50-2D081F1485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5224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ECC3-7B29-432E-8C59-B31B0ECA8624}" type="datetimeFigureOut">
              <a:rPr lang="de-DE" smtClean="0"/>
              <a:t>28.11.2023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F3522-D6B1-45EF-9B50-2D081F1485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8031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ECC3-7B29-432E-8C59-B31B0ECA8624}" type="datetimeFigureOut">
              <a:rPr lang="de-DE" smtClean="0"/>
              <a:t>28.11.2023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F3522-D6B1-45EF-9B50-2D081F1485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0609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ECC3-7B29-432E-8C59-B31B0ECA8624}" type="datetimeFigureOut">
              <a:rPr lang="de-DE" smtClean="0"/>
              <a:t>28.11.2023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F3522-D6B1-45EF-9B50-2D081F1485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5774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ECC3-7B29-432E-8C59-B31B0ECA8624}" type="datetimeFigureOut">
              <a:rPr lang="de-DE" smtClean="0"/>
              <a:t>28.11.2023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F3522-D6B1-45EF-9B50-2D081F1485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062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ECC3-7B29-432E-8C59-B31B0ECA8624}" type="datetimeFigureOut">
              <a:rPr lang="de-DE" smtClean="0"/>
              <a:t>28.11.2023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F3522-D6B1-45EF-9B50-2D081F1485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1542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ECC3-7B29-432E-8C59-B31B0ECA8624}" type="datetimeFigureOut">
              <a:rPr lang="de-DE" smtClean="0"/>
              <a:t>28.11.2023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F3522-D6B1-45EF-9B50-2D081F1485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7381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ECC3-7B29-432E-8C59-B31B0ECA8624}" type="datetimeFigureOut">
              <a:rPr lang="de-DE" smtClean="0"/>
              <a:t>28.11.2023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F3522-D6B1-45EF-9B50-2D081F1485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3136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DECC3-7B29-432E-8C59-B31B0ECA8624}" type="datetimeFigureOut">
              <a:rPr lang="de-DE" smtClean="0"/>
              <a:t>28.11.2023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F3522-D6B1-45EF-9B50-2D081F1485A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8191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E8F042-0980-47C5-9824-9641401601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135437"/>
          </a:xfrm>
        </p:spPr>
        <p:txBody>
          <a:bodyPr>
            <a:normAutofit/>
          </a:bodyPr>
          <a:lstStyle/>
          <a:p>
            <a:r>
              <a:rPr lang="de-DE" b="1" dirty="0"/>
              <a:t>Tätigkeits- und Wirtschaftsbericht des Stiftungsvorstands zum Jahr</a:t>
            </a:r>
            <a:br>
              <a:rPr lang="de-DE" b="1" dirty="0"/>
            </a:br>
            <a:r>
              <a:rPr lang="de-DE" b="1" dirty="0"/>
              <a:t>2022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C484929-94C7-4E67-A599-6D02BCF818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87992" y="3602038"/>
            <a:ext cx="1595887" cy="878522"/>
          </a:xfrm>
        </p:spPr>
        <p:txBody>
          <a:bodyPr>
            <a:norm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63966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254C6F-A434-47F3-B910-C25E53DCF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         </a:t>
            </a:r>
            <a:r>
              <a:rPr lang="de-DE" sz="4800" b="1" dirty="0"/>
              <a:t>Ausgabenentwicklung 2019 - 2022</a:t>
            </a:r>
          </a:p>
        </p:txBody>
      </p:sp>
      <p:graphicFrame>
        <p:nvGraphicFramePr>
          <p:cNvPr id="6" name="Inhaltsplatzhalter 5">
            <a:extLst>
              <a:ext uri="{FF2B5EF4-FFF2-40B4-BE49-F238E27FC236}">
                <a16:creationId xmlns:a16="http://schemas.microsoft.com/office/drawing/2014/main" id="{D4B7E75B-4A0B-4697-9B6C-FDF95848C7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295704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47584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AAC81A-D515-464A-95BE-CDBADA16F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5300" b="1" dirty="0"/>
              <a:t>    Einnahmeentwicklung 2019 – 2022</a:t>
            </a:r>
            <a:br>
              <a:rPr lang="de-DE" dirty="0"/>
            </a:br>
            <a:endParaRPr lang="de-DE" dirty="0"/>
          </a:p>
        </p:txBody>
      </p:sp>
      <p:graphicFrame>
        <p:nvGraphicFramePr>
          <p:cNvPr id="6" name="Inhaltsplatzhalter 5">
            <a:extLst>
              <a:ext uri="{FF2B5EF4-FFF2-40B4-BE49-F238E27FC236}">
                <a16:creationId xmlns:a16="http://schemas.microsoft.com/office/drawing/2014/main" id="{765B0240-BDF0-4B4C-BA1D-DF58BDBD7C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1890159"/>
              </p:ext>
            </p:extLst>
          </p:nvPr>
        </p:nvGraphicFramePr>
        <p:xfrm>
          <a:off x="838200" y="1334278"/>
          <a:ext cx="10515600" cy="4805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2291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390EE4-6BD4-4FCA-946C-876E4C86F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		     </a:t>
            </a:r>
            <a:r>
              <a:rPr lang="de-DE" sz="4800" b="1" dirty="0"/>
              <a:t>Kaltmietenentwicklung</a:t>
            </a:r>
          </a:p>
        </p:txBody>
      </p:sp>
      <p:graphicFrame>
        <p:nvGraphicFramePr>
          <p:cNvPr id="6" name="Inhaltsplatzhalter 5">
            <a:extLst>
              <a:ext uri="{FF2B5EF4-FFF2-40B4-BE49-F238E27FC236}">
                <a16:creationId xmlns:a16="http://schemas.microsoft.com/office/drawing/2014/main" id="{BDFD7432-5BBA-4045-8526-2974F2B42C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153922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7737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FB9EA9-1167-40AD-A98B-9789B38F0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                           </a:t>
            </a:r>
            <a:r>
              <a:rPr lang="de-DE" sz="4800" b="1" dirty="0"/>
              <a:t>Ausgaben 2022</a:t>
            </a:r>
          </a:p>
        </p:txBody>
      </p:sp>
      <p:graphicFrame>
        <p:nvGraphicFramePr>
          <p:cNvPr id="6" name="Inhaltsplatzhalter 5">
            <a:extLst>
              <a:ext uri="{FF2B5EF4-FFF2-40B4-BE49-F238E27FC236}">
                <a16:creationId xmlns:a16="http://schemas.microsoft.com/office/drawing/2014/main" id="{D019C746-FB65-48A3-AA4B-047703B412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468225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433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31</Words>
  <Application>Microsoft Office PowerPoint</Application>
  <PresentationFormat>Breitbild</PresentationFormat>
  <Paragraphs>9</Paragraphs>
  <Slides>5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Tätigkeits- und Wirtschaftsbericht des Stiftungsvorstands zum Jahr 2022</vt:lpstr>
      <vt:lpstr>         Ausgabenentwicklung 2019 - 2022</vt:lpstr>
      <vt:lpstr>    Einnahmeentwicklung 2019 – 2022 </vt:lpstr>
      <vt:lpstr>       Kaltmietenentwicklung</vt:lpstr>
      <vt:lpstr>                           Ausgaben 2022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Paradise Now</dc:creator>
  <cp:lastModifiedBy>Paradise Now</cp:lastModifiedBy>
  <cp:revision>55</cp:revision>
  <cp:lastPrinted>2021-10-22T14:51:07Z</cp:lastPrinted>
  <dcterms:created xsi:type="dcterms:W3CDTF">2019-05-24T09:49:46Z</dcterms:created>
  <dcterms:modified xsi:type="dcterms:W3CDTF">2023-11-28T10:30:49Z</dcterms:modified>
</cp:coreProperties>
</file>